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296" r:id="rId5"/>
    <p:sldId id="275" r:id="rId6"/>
    <p:sldId id="276" r:id="rId7"/>
    <p:sldId id="278" r:id="rId8"/>
    <p:sldId id="298" r:id="rId9"/>
    <p:sldId id="299" r:id="rId10"/>
    <p:sldId id="293" r:id="rId11"/>
    <p:sldId id="289" r:id="rId12"/>
    <p:sldId id="274" r:id="rId13"/>
    <p:sldId id="281" r:id="rId14"/>
    <p:sldId id="279" r:id="rId15"/>
    <p:sldId id="294" r:id="rId16"/>
    <p:sldId id="285" r:id="rId17"/>
    <p:sldId id="284" r:id="rId18"/>
    <p:sldId id="288" r:id="rId19"/>
    <p:sldId id="286" r:id="rId20"/>
    <p:sldId id="287" r:id="rId21"/>
    <p:sldId id="297" r:id="rId22"/>
    <p:sldId id="301" r:id="rId23"/>
    <p:sldId id="300" r:id="rId24"/>
    <p:sldId id="277" r:id="rId25"/>
    <p:sldId id="272" r:id="rId26"/>
    <p:sldId id="266" r:id="rId27"/>
    <p:sldId id="27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b="1" dirty="0" smtClean="0"/>
              <a:t>Genomic architecture of inflammatory proteins</a:t>
            </a:r>
            <a:endParaRPr lang="en-GB" b="1" dirty="0"/>
          </a:p>
        </p:txBody>
      </p:sp>
      <p:sp>
        <p:nvSpPr>
          <p:cNvPr id="5" name="Subtitle 4"/>
          <p:cNvSpPr>
            <a:spLocks noGrp="1"/>
          </p:cNvSpPr>
          <p:nvPr>
            <p:ph type="subTitle" idx="1"/>
          </p:nvPr>
        </p:nvSpPr>
        <p:spPr/>
        <p:txBody>
          <a:bodyPr/>
          <a:lstStyle/>
          <a:p>
            <a:r>
              <a:rPr lang="en-GB" b="1" dirty="0"/>
              <a:t>https://</a:t>
            </a:r>
            <a:r>
              <a:rPr lang="en-GB" b="1" dirty="0" smtClean="0"/>
              <a:t>github.com/jinghuazhao/INF</a:t>
            </a:r>
          </a:p>
          <a:p>
            <a:r>
              <a:rPr lang="en-GB" b="1" dirty="0" smtClean="0"/>
              <a:t>On behalf of the SCALLOP/INF1 consortium</a:t>
            </a:r>
            <a:endParaRPr lang="en-GB" dirty="0"/>
          </a:p>
          <a:p>
            <a:r>
              <a:rPr lang="en-GB" dirty="0" smtClean="0"/>
              <a:t>2/5/2019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fontScale="90000"/>
          </a:bodyPr>
          <a:lstStyle/>
          <a:p>
            <a:pPr algn="ctr"/>
            <a:r>
              <a:rPr lang="en-GB" b="1" dirty="0"/>
              <a:t>Busy</a:t>
            </a:r>
            <a:br>
              <a:rPr lang="en-GB" b="1" dirty="0"/>
            </a:br>
            <a:r>
              <a:rPr lang="en-GB" b="1" dirty="0"/>
              <a:t>example</a:t>
            </a:r>
            <a:br>
              <a:rPr lang="en-GB" b="1" dirty="0"/>
            </a:br>
            <a:r>
              <a:rPr lang="en-GB" b="1" dirty="0"/>
              <a:t>of</a:t>
            </a:r>
            <a:br>
              <a:rPr lang="en-GB" b="1" dirty="0"/>
            </a:br>
            <a:r>
              <a:rPr lang="en-GB" b="1" dirty="0" err="1"/>
              <a:t>IFN.gamma</a:t>
            </a:r>
            <a:r>
              <a:rPr lang="en-GB" b="1" dirty="0"/>
              <a:t/>
            </a:r>
            <a:br>
              <a:rPr lang="en-GB" b="1" dirty="0"/>
            </a:br>
            <a:r>
              <a:rPr lang="en-GB" b="1" dirty="0" err="1"/>
              <a:t>ylim</a:t>
            </a:r>
            <a:r>
              <a:rPr lang="en-GB" b="1" dirty="0"/>
              <a:t>=c(0,25)</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Near-independent signals</a:t>
            </a:r>
          </a:p>
        </p:txBody>
      </p:sp>
      <p:sp>
        <p:nvSpPr>
          <p:cNvPr id="3" name="Content Placeholder 2"/>
          <p:cNvSpPr>
            <a:spLocks noGrp="1"/>
          </p:cNvSpPr>
          <p:nvPr>
            <p:ph idx="1"/>
          </p:nvPr>
        </p:nvSpPr>
        <p:spPr/>
        <p:txBody>
          <a:bodyPr>
            <a:normAutofit/>
          </a:bodyPr>
          <a:lstStyle/>
          <a:p>
            <a:r>
              <a:rPr lang="en-GB" dirty="0"/>
              <a:t>1KG (</a:t>
            </a:r>
            <a:r>
              <a:rPr lang="en-GB" dirty="0" err="1"/>
              <a:t>LocusZoom</a:t>
            </a:r>
            <a:r>
              <a:rPr lang="en-GB" dirty="0"/>
              <a:t> 1.4, cardio), and UK10K+1KG as LD references, with (experimentally) balanced and comparable parameters, i.e.,</a:t>
            </a:r>
          </a:p>
          <a:p>
            <a:r>
              <a:rPr lang="en-GB" dirty="0"/>
              <a:t>PLINK </a:t>
            </a:r>
            <a:r>
              <a:rPr lang="en-GB" dirty="0" smtClean="0"/>
              <a:t>--</a:t>
            </a:r>
            <a:r>
              <a:rPr lang="en-GB" dirty="0"/>
              <a:t>clump-r2 0.1 can also give overlap with approximately independent LD bocks (see </a:t>
            </a:r>
            <a:r>
              <a:rPr lang="en-GB" dirty="0" smtClean="0"/>
              <a:t>INF1.UK10K+1KG.AILD.r2-0.1.ranges</a:t>
            </a:r>
            <a:r>
              <a:rPr lang="en-GB" dirty="0"/>
              <a:t>).</a:t>
            </a:r>
          </a:p>
          <a:p>
            <a:r>
              <a:rPr lang="en-GB" dirty="0"/>
              <a:t>GCTA --</a:t>
            </a:r>
            <a:r>
              <a:rPr lang="en-GB" dirty="0" err="1"/>
              <a:t>cojo</a:t>
            </a:r>
            <a:r>
              <a:rPr lang="en-GB" dirty="0"/>
              <a:t>-collinear </a:t>
            </a:r>
            <a:r>
              <a:rPr lang="en-GB" dirty="0" smtClean="0"/>
              <a:t>0.9 </a:t>
            </a:r>
            <a:r>
              <a:rPr lang="en-GB" dirty="0"/>
              <a:t>gives near-independent (primary + secondary) signals</a:t>
            </a:r>
            <a:r>
              <a:rPr lang="en-GB" dirty="0" smtClean="0"/>
              <a:t>..</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014672955"/>
              </p:ext>
            </p:extLst>
          </p:nvPr>
        </p:nvGraphicFramePr>
        <p:xfrm>
          <a:off x="838200" y="1825625"/>
          <a:ext cx="10515600" cy="4827724"/>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dirty="0"/>
                        <a:t>Protein</a:t>
                      </a:r>
                    </a:p>
                  </a:txBody>
                  <a:tcPr/>
                </a:tc>
                <a:tc>
                  <a:txBody>
                    <a:bodyPr/>
                    <a:lstStyle/>
                    <a:p>
                      <a:pPr algn="l"/>
                      <a:r>
                        <a:rPr lang="en-GB" dirty="0"/>
                        <a:t>%</a:t>
                      </a:r>
                    </a:p>
                  </a:txBody>
                  <a:tcPr/>
                </a:tc>
                <a:tc>
                  <a:txBody>
                    <a:bodyPr/>
                    <a:lstStyle/>
                    <a:p>
                      <a:r>
                        <a:rPr lang="en-GB" dirty="0"/>
                        <a:t>Protein (continued)</a:t>
                      </a:r>
                    </a:p>
                  </a:txBody>
                  <a:tcPr/>
                </a:tc>
                <a:tc>
                  <a:txBody>
                    <a:bodyPr/>
                    <a:lstStyle/>
                    <a:p>
                      <a:pPr algn="l"/>
                      <a:r>
                        <a:rPr lang="en-GB" dirty="0"/>
                        <a:t>% (continued)</a:t>
                      </a:r>
                    </a:p>
                  </a:txBody>
                  <a:tcPr/>
                </a:tc>
                <a:extLst>
                  <a:ext uri="{0D108BD9-81ED-4DB2-BD59-A6C34878D82A}">
                    <a16:rowId xmlns:a16="http://schemas.microsoft.com/office/drawing/2014/main" val="2303799647"/>
                  </a:ext>
                </a:extLst>
              </a:tr>
              <a:tr h="370840">
                <a:tc>
                  <a:txBody>
                    <a:bodyPr/>
                    <a:lstStyle/>
                    <a:p>
                      <a:pPr algn="l" fontAlgn="b"/>
                      <a:r>
                        <a:rPr lang="en-GB" sz="16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16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16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16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0.652</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16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0.425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16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0.380</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16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0.369</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16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IL.2RB</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16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16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16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1600" b="0" i="0" u="none" strike="noStrike" dirty="0" err="1">
                          <a:solidFill>
                            <a:srgbClr val="FF0000"/>
                          </a:solidFill>
                          <a:effectLst/>
                          <a:latin typeface="Calibri" panose="020F0502020204030204" pitchFamily="34" charset="0"/>
                        </a:rPr>
                        <a:t>IFN.gamma</a:t>
                      </a:r>
                      <a:endParaRPr lang="en-GB" sz="16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16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1600" b="0" i="0" u="none" strike="noStrike">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16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16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16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1KG (built from </a:t>
            </a:r>
            <a:r>
              <a:rPr lang="en-GB" dirty="0" err="1"/>
              <a:t>LocusZoom</a:t>
            </a:r>
            <a:r>
              <a:rPr lang="en-GB" dirty="0"/>
              <a:t> 1.4 and also curated databases at cardio), UK10K+1KG (INTERVAL genotypes</a:t>
            </a:r>
            <a:r>
              <a:rPr lang="en-GB"/>
              <a:t>) </a:t>
            </a:r>
            <a:r>
              <a:rPr lang="en-GB" smtClean="0"/>
              <a:t>and </a:t>
            </a:r>
            <a:r>
              <a:rPr lang="en-GB" dirty="0"/>
              <a:t>contrast with INTERVAL.</a:t>
            </a:r>
          </a:p>
          <a:p>
            <a:r>
              <a:rPr lang="en-GB" dirty="0" err="1"/>
              <a:t>Finemapping</a:t>
            </a:r>
            <a:r>
              <a:rPr lang="en-GB" dirty="0"/>
              <a:t>, LDSC analysis, pathway analysis?</a:t>
            </a:r>
          </a:p>
          <a:p>
            <a:r>
              <a:rPr lang="en-GB" dirty="0"/>
              <a:t>Quantitative trait/disease outcomes, e.g., CVD, lung function.</a:t>
            </a:r>
          </a:p>
          <a:p>
            <a:pPr marL="0" indent="0">
              <a:buNone/>
            </a:pPr>
            <a:endParaRPr lang="en-GB" dirty="0"/>
          </a:p>
        </p:txBody>
      </p:sp>
    </p:spTree>
    <p:extLst>
      <p:ext uri="{BB962C8B-B14F-4D97-AF65-F5344CB8AC3E}">
        <p14:creationId xmlns:p14="http://schemas.microsoft.com/office/powerpoint/2010/main" val="2840599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a:t/>
            </a:r>
            <a:br>
              <a:rPr lang="en-GB" b="1" dirty="0"/>
            </a:br>
            <a:r>
              <a:rPr lang="en-GB" b="1" dirty="0"/>
              <a:t>from &gt;1,000 signals to none</a:t>
            </a:r>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a:t>OPG Manhattan plot</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a:t>OPG Q-Q plot</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a:t>OPG regional plot (chr8)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a:t>OPG forest plot (chr8)</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latin typeface="Arial" charset="0"/>
              </a:rPr>
              <a:t>The vital role of inflammation is well-established in immune response and increasingly </a:t>
            </a:r>
            <a:r>
              <a:rPr lang="en-US" altLang="en-US" dirty="0" err="1">
                <a:latin typeface="Arial" charset="0"/>
              </a:rPr>
              <a:t>recognised</a:t>
            </a:r>
            <a:r>
              <a:rPr lang="en-US" altLang="en-US" dirty="0">
                <a:latin typeface="Arial" charset="0"/>
              </a:rPr>
              <a:t> in a range of pathological processes and diseases.</a:t>
            </a:r>
            <a:endParaRPr lang="en-GB" altLang="en-US" dirty="0">
              <a:latin typeface="Arial" charset="0"/>
            </a:endParaRPr>
          </a:p>
          <a:p>
            <a:pPr>
              <a:spcBef>
                <a:spcPct val="0"/>
              </a:spcBef>
              <a:defRPr/>
            </a:pPr>
            <a:endParaRPr lang="en-GB" altLang="en-US" dirty="0">
              <a:latin typeface="Arial" charset="0"/>
            </a:endParaRPr>
          </a:p>
          <a:p>
            <a:pPr>
              <a:spcBef>
                <a:spcPct val="0"/>
              </a:spcBef>
              <a:defRPr/>
            </a:pPr>
            <a:r>
              <a:rPr lang="en-GB" altLang="en-US" dirty="0">
                <a:latin typeface="Arial" charset="0"/>
              </a:rPr>
              <a:t>The </a:t>
            </a:r>
            <a:r>
              <a:rPr lang="en-GB" altLang="en-US" dirty="0" err="1">
                <a:latin typeface="Arial" charset="0"/>
              </a:rPr>
              <a:t>Olink</a:t>
            </a:r>
            <a:r>
              <a:rPr lang="en-GB" altLang="en-US" dirty="0">
                <a:latin typeface="Arial" charset="0"/>
              </a:rPr>
              <a:t>/inflammation </a:t>
            </a:r>
            <a:r>
              <a:rPr lang="en-GB" altLang="en-US" dirty="0" smtClean="0">
                <a:latin typeface="Arial" charset="0"/>
              </a:rPr>
              <a:t>proteins combined with genomic data offer </a:t>
            </a:r>
            <a:r>
              <a:rPr lang="en-GB" altLang="en-US" dirty="0">
                <a:latin typeface="Arial" charset="0"/>
              </a:rPr>
              <a:t>great opportunities to investigate the underlying biology. We therefore conducted </a:t>
            </a:r>
            <a:r>
              <a:rPr lang="en-GB" altLang="en-US" dirty="0" err="1">
                <a:latin typeface="Arial" charset="0"/>
              </a:rPr>
              <a:t>genomewide</a:t>
            </a:r>
            <a:r>
              <a:rPr lang="en-GB" altLang="en-US" dirty="0">
                <a:latin typeface="Arial" charset="0"/>
              </a:rPr>
              <a:t> association meta-analysis on </a:t>
            </a:r>
            <a:r>
              <a:rPr lang="en-GB" altLang="en-US" dirty="0" err="1">
                <a:latin typeface="Arial" charset="0"/>
              </a:rPr>
              <a:t>Olink</a:t>
            </a:r>
            <a:r>
              <a:rPr lang="en-GB" altLang="en-US" dirty="0">
                <a:latin typeface="Arial" charset="0"/>
              </a:rPr>
              <a:t>/Inflammation proteins from 12 studies within the SCALLOP consortium.</a:t>
            </a:r>
            <a:endParaRPr lang="en-US" altLang="en-US" dirty="0">
              <a:latin typeface="Verdana" pitchFamily="34" charset="0"/>
            </a:endParaRPr>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a:t>OPG forest plot (chr17)</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410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380 primary+30 secondary signals</a:t>
            </a:r>
            <a:r>
              <a:rPr lang="en-GB" altLang="en-US" dirty="0" smtClean="0">
                <a:latin typeface="Arial" charset="0"/>
                <a:ea typeface="SimSun" pitchFamily="2" charset="-122"/>
              </a:rPr>
              <a:t>. </a:t>
            </a:r>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742809525"/>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45</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20</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738664"/>
          </a:xfrm>
          <a:prstGeom prst="rect">
            <a:avLst/>
          </a:prstGeom>
        </p:spPr>
        <p:txBody>
          <a:bodyPr wrap="square">
            <a:spAutoFit/>
          </a:bodyPr>
          <a:lstStyle/>
          <a:p>
            <a:pPr marL="285750" indent="-285750">
              <a:buFont typeface="Arial" panose="020B0604020202020204" pitchFamily="34" charset="0"/>
              <a:buChar char="•"/>
            </a:pPr>
            <a:r>
              <a:rPr lang="en-GB" altLang="en-US" sz="2400" smtClean="0">
                <a:latin typeface="Arial" charset="0"/>
                <a:ea typeface="SimSun" pitchFamily="2" charset="-122"/>
              </a:rPr>
              <a:t>228 </a:t>
            </a:r>
            <a:r>
              <a:rPr lang="en-GB" altLang="en-US" sz="2400">
                <a:latin typeface="Arial" charset="0"/>
                <a:ea typeface="SimSun" pitchFamily="2" charset="-122"/>
              </a:rPr>
              <a:t>cis/182 </a:t>
            </a:r>
            <a:r>
              <a:rPr lang="en-GB" altLang="en-US" sz="2400" smtClean="0">
                <a:latin typeface="Arial" charset="0"/>
                <a:ea typeface="SimSun" pitchFamily="2" charset="-122"/>
              </a:rPr>
              <a:t>trans </a:t>
            </a:r>
            <a:r>
              <a:rPr lang="en-GB" altLang="en-US" sz="2400" dirty="0">
                <a:latin typeface="Arial" charset="0"/>
                <a:ea typeface="SimSun" pitchFamily="2" charset="-122"/>
              </a:rPr>
              <a:t>signals</a:t>
            </a:r>
            <a:endParaRPr lang="en-GB" altLang="en-US" sz="2400" dirty="0">
              <a:latin typeface="Arial" charset="0"/>
              <a:ea typeface="SimSun" pitchFamily="2" charset="-122"/>
            </a:endParaRPr>
          </a:p>
          <a:p>
            <a:endParaRPr lang="en-GB" dirty="0"/>
          </a:p>
        </p:txBody>
      </p:sp>
      <p:pic>
        <p:nvPicPr>
          <p:cNvPr id="11" name="Content Placeholder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097490" y="1957311"/>
            <a:ext cx="4862558" cy="4862558"/>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through </a:t>
            </a:r>
            <a:r>
              <a:rPr lang="en-GB" b="1" dirty="0" err="1" smtClean="0"/>
              <a:t>PhenoScanner</a:t>
            </a:r>
            <a:endParaRPr lang="en-GB" b="1"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36109106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helps to resolve the uncertainty in LD-window specification. The specific findings on OPG was just an example that we would be able to replicate earlier work by Kwan et al. (2014) on 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err="1">
                <a:latin typeface="Arial" charset="0"/>
              </a:rPr>
              <a:t>Niewczas</a:t>
            </a:r>
            <a:r>
              <a:rPr lang="en-GB" altLang="en-US" dirty="0">
                <a:latin typeface="Arial" charset="0"/>
              </a:rPr>
              <a:t> et al. 2019). </a:t>
            </a:r>
          </a:p>
          <a:p>
            <a:pPr>
              <a:defRPr/>
            </a:pPr>
            <a:r>
              <a:rPr lang="en-GB" altLang="en-US" dirty="0">
                <a:latin typeface="Arial" charset="0"/>
              </a:rPr>
              <a:t>Work is ongoing for further downstream analysis. </a:t>
            </a:r>
            <a:r>
              <a:rPr lang="en-GB" dirty="0">
                <a:ln w="0"/>
                <a:effectLst>
                  <a:outerShdw blurRad="38100" dist="19050" dir="2700000" algn="tl" rotWithShape="0">
                    <a:schemeClr val="dk1">
                      <a:alpha val="40000"/>
                    </a:schemeClr>
                  </a:outerShdw>
                </a:effectLst>
                <a:latin typeface="Verdana" charset="0"/>
              </a:rPr>
              <a:t>Further information is available from </a:t>
            </a:r>
          </a:p>
          <a:p>
            <a:pPr>
              <a:buNone/>
              <a:defRPr/>
            </a:pPr>
            <a:r>
              <a:rPr lang="en-GB" dirty="0">
                <a:ln w="0"/>
                <a:effectLst>
                  <a:outerShdw blurRad="38100" dist="19050" dir="2700000" algn="tl" rotWithShape="0">
                    <a:schemeClr val="dk1">
                      <a:alpha val="40000"/>
                    </a:schemeClr>
                  </a:outerShdw>
                </a:effectLst>
                <a:latin typeface="Verdana" charset="0"/>
              </a:rPr>
              <a:t>https://github.com/jinghuazhao/INF which will also facilitate other analysis using </a:t>
            </a:r>
            <a:r>
              <a:rPr lang="en-GB" dirty="0" err="1">
                <a:ln w="0"/>
                <a:effectLst>
                  <a:outerShdw blurRad="38100" dist="19050" dir="2700000" algn="tl" rotWithShape="0">
                    <a:schemeClr val="dk1">
                      <a:alpha val="40000"/>
                    </a:schemeClr>
                  </a:outerShdw>
                </a:effectLst>
                <a:latin typeface="Verdana" charset="0"/>
              </a:rPr>
              <a:t>Olink</a:t>
            </a:r>
            <a:r>
              <a:rPr lang="en-GB" dirty="0">
                <a:ln w="0"/>
                <a:effectLst>
                  <a:outerShdw blurRad="38100" dist="19050" dir="2700000" algn="tl" rotWithShape="0">
                    <a:schemeClr val="dk1">
                      <a:alpha val="40000"/>
                    </a:schemeClr>
                  </a:outerShdw>
                </a:effectLst>
                <a:latin typeface="Verdana" charset="0"/>
              </a:rPr>
              <a:t> platforms.</a:t>
            </a: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analysis</a:t>
            </a:r>
          </a:p>
        </p:txBody>
      </p:sp>
      <p:sp>
        <p:nvSpPr>
          <p:cNvPr id="3" name="Content Placeholder 2"/>
          <p:cNvSpPr>
            <a:spLocks noGrp="1"/>
          </p:cNvSpPr>
          <p:nvPr>
            <p:ph idx="1"/>
          </p:nvPr>
        </p:nvSpPr>
        <p:spPr/>
        <p:txBody>
          <a:bodyPr>
            <a:normAutofit fontScale="77500" lnSpcReduction="20000"/>
          </a:bodyPr>
          <a:lstStyle/>
          <a:p>
            <a:r>
              <a:rPr lang="en-GB" dirty="0"/>
              <a:t>Discovery, replication – INTERVAL, meta-analysis, NSPHS.</a:t>
            </a:r>
          </a:p>
          <a:p>
            <a:r>
              <a:rPr lang="en-GB" dirty="0"/>
              <a:t>PLINK –clump has 932/628 (~1M/~2M) pending on manual exclusion using LD.</a:t>
            </a:r>
          </a:p>
          <a:p>
            <a:r>
              <a:rPr lang="en-GB" dirty="0"/>
              <a:t>GCTA –</a:t>
            </a:r>
            <a:r>
              <a:rPr lang="en-GB" dirty="0" err="1"/>
              <a:t>cojo</a:t>
            </a:r>
            <a:r>
              <a:rPr lang="en-GB" dirty="0"/>
              <a:t> analysis on 1KG reference produced 359 near-independent (~1M interval, 305 primary + 54 secondary) signals (~10 days on cardio and 62 proteins so far with UK10K+1KG panel), which is preferably intersected with approximately independent LD blocks for </a:t>
            </a:r>
            <a:r>
              <a:rPr lang="en-GB" dirty="0" err="1"/>
              <a:t>finemapping</a:t>
            </a:r>
            <a:r>
              <a:rPr lang="en-GB" dirty="0"/>
              <a:t> – very much as a further research topic.</a:t>
            </a:r>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27/3/19 –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6D4B-56BB-4904-95C8-C7317B2F9042}"/>
              </a:ext>
            </a:extLst>
          </p:cNvPr>
          <p:cNvSpPr>
            <a:spLocks noGrp="1"/>
          </p:cNvSpPr>
          <p:nvPr>
            <p:ph type="title"/>
          </p:nvPr>
        </p:nvSpPr>
        <p:spPr/>
        <p:txBody>
          <a:bodyPr/>
          <a:lstStyle/>
          <a:p>
            <a:pPr algn="ctr"/>
            <a:r>
              <a:rPr lang="en-GB" b="1" dirty="0"/>
              <a:t>On next steps (29/11/18)</a:t>
            </a:r>
          </a:p>
        </p:txBody>
      </p:sp>
      <p:sp>
        <p:nvSpPr>
          <p:cNvPr id="3" name="Content Placeholder 2">
            <a:extLst>
              <a:ext uri="{FF2B5EF4-FFF2-40B4-BE49-F238E27FC236}">
                <a16:creationId xmlns:a16="http://schemas.microsoft.com/office/drawing/2014/main" id="{779C168B-FE2B-48BB-9F71-190FE784313F}"/>
              </a:ext>
            </a:extLst>
          </p:cNvPr>
          <p:cNvSpPr>
            <a:spLocks noGrp="1"/>
          </p:cNvSpPr>
          <p:nvPr>
            <p:ph idx="1"/>
          </p:nvPr>
        </p:nvSpPr>
        <p:spPr/>
        <p:txBody>
          <a:bodyPr>
            <a:normAutofit lnSpcReduction="10000"/>
          </a:bodyPr>
          <a:lstStyle/>
          <a:p>
            <a:r>
              <a:rPr lang="en-GB" dirty="0"/>
              <a:t>KORA individual level data analysis will be conducted centrally.</a:t>
            </a:r>
          </a:p>
          <a:p>
            <a:r>
              <a:rPr lang="en-GB" dirty="0"/>
              <a:t>Additional studies such as COMBINE will be added.</a:t>
            </a:r>
          </a:p>
          <a:p>
            <a:r>
              <a:rPr lang="en-GB" dirty="0"/>
              <a:t>For cohorts contributing results on PLINK, information such as effect allele (frequency), imputation quality is recommended on a per-cohort basis via </a:t>
            </a:r>
            <a:r>
              <a:rPr lang="en-GB" dirty="0" err="1"/>
              <a:t>qctool</a:t>
            </a:r>
            <a:r>
              <a:rPr lang="en-GB" dirty="0"/>
              <a:t> as noted in SCALLOP_INF_I_analysis_plan.md.</a:t>
            </a:r>
          </a:p>
          <a:p>
            <a:r>
              <a:rPr lang="en-GB" dirty="0"/>
              <a:t>The QC will be refined and downstream analysis strengthened -- the experiments were based on 1000Genomes extracted from </a:t>
            </a:r>
            <a:r>
              <a:rPr lang="en-GB" dirty="0" err="1"/>
              <a:t>LocusZoom</a:t>
            </a:r>
            <a:r>
              <a:rPr lang="en-GB" dirty="0"/>
              <a:t> 1.4 at </a:t>
            </a:r>
            <a:r>
              <a:rPr lang="en-GB" dirty="0" err="1"/>
              <a:t>tryggve</a:t>
            </a:r>
            <a:r>
              <a:rPr lang="en-GB" dirty="0"/>
              <a:t> when there was issues with the up-/down-load. A more desirable reference panel would be INTERVAL, </a:t>
            </a:r>
            <a:r>
              <a:rPr lang="en-GB" dirty="0" err="1"/>
              <a:t>UKBiobank</a:t>
            </a:r>
            <a:r>
              <a:rPr lang="en-GB" dirty="0"/>
              <a:t>, both involving HRC+UK10K. </a:t>
            </a:r>
            <a:r>
              <a:rPr lang="en-GB" dirty="0" err="1"/>
              <a:t>Finemapping</a:t>
            </a:r>
            <a:r>
              <a:rPr lang="en-GB" dirty="0"/>
              <a:t> is set to involve PLINK, GCTA, </a:t>
            </a:r>
            <a:r>
              <a:rPr lang="en-GB" dirty="0" err="1"/>
              <a:t>finemap</a:t>
            </a:r>
            <a:r>
              <a:rPr lang="en-GB" dirty="0"/>
              <a:t>, and JAM, among others.</a:t>
            </a:r>
          </a:p>
        </p:txBody>
      </p:sp>
    </p:spTree>
    <p:extLst>
      <p:ext uri="{BB962C8B-B14F-4D97-AF65-F5344CB8AC3E}">
        <p14:creationId xmlns:p14="http://schemas.microsoft.com/office/powerpoint/2010/main" val="10257948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Points from discussion</a:t>
            </a:r>
            <a:r>
              <a:rPr lang="en-GB" b="1" dirty="0"/>
              <a:t> (8/3/19)</a:t>
            </a:r>
          </a:p>
        </p:txBody>
      </p:sp>
      <p:sp>
        <p:nvSpPr>
          <p:cNvPr id="3" name="Content Placeholder 2"/>
          <p:cNvSpPr>
            <a:spLocks noGrp="1"/>
          </p:cNvSpPr>
          <p:nvPr>
            <p:ph idx="1"/>
          </p:nvPr>
        </p:nvSpPr>
        <p:spPr/>
        <p:txBody>
          <a:bodyPr>
            <a:normAutofit lnSpcReduction="10000"/>
          </a:bodyPr>
          <a:lstStyle/>
          <a:p>
            <a:r>
              <a:rPr lang="en-US" dirty="0"/>
              <a:t>Cohort-specific </a:t>
            </a:r>
            <a:r>
              <a:rPr lang="en-US" dirty="0" err="1"/>
              <a:t>sumstats</a:t>
            </a:r>
            <a:r>
              <a:rPr lang="en-US" dirty="0"/>
              <a:t> for N, MAF, HWE, INFO in </a:t>
            </a:r>
            <a:r>
              <a:rPr lang="en-US" dirty="0" err="1"/>
              <a:t>qctool</a:t>
            </a:r>
            <a:r>
              <a:rPr lang="en-US" dirty="0"/>
              <a:t> –</a:t>
            </a:r>
            <a:r>
              <a:rPr lang="en-US" dirty="0" err="1"/>
              <a:t>snp</a:t>
            </a:r>
            <a:r>
              <a:rPr lang="en-US" dirty="0"/>
              <a:t>-stats</a:t>
            </a:r>
          </a:p>
          <a:p>
            <a:r>
              <a:rPr lang="en-US" dirty="0" err="1"/>
              <a:t>sumstats</a:t>
            </a:r>
            <a:r>
              <a:rPr lang="en-US" dirty="0"/>
              <a:t>/</a:t>
            </a:r>
            <a:r>
              <a:rPr lang="en-US" dirty="0" err="1"/>
              <a:t>Mantattan</a:t>
            </a:r>
            <a:r>
              <a:rPr lang="en-US" dirty="0"/>
              <a:t> for cohorts with problematic proteins</a:t>
            </a:r>
          </a:p>
          <a:p>
            <a:r>
              <a:rPr lang="en-US" dirty="0"/>
              <a:t>Between-cohort 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a:t>phenoscanner</a:t>
            </a:r>
            <a:endParaRPr lang="en-US" dirty="0"/>
          </a:p>
          <a:p>
            <a:r>
              <a:rPr lang="en-US" dirty="0"/>
              <a:t>Chr19. NLRP12 from INTERVAL`</a:t>
            </a:r>
          </a:p>
          <a:p>
            <a:r>
              <a:rPr lang="en-US" dirty="0"/>
              <a:t>RECOMBINE experiment</a:t>
            </a:r>
          </a:p>
          <a:p>
            <a:r>
              <a:rPr lang="en-US" dirty="0"/>
              <a:t>Total # signals relative to other panels</a:t>
            </a:r>
          </a:p>
          <a:p>
            <a:r>
              <a:rPr lang="en-US" dirty="0" err="1"/>
              <a:t>Phenoscanner</a:t>
            </a:r>
            <a:r>
              <a:rPr lang="en-US" dirty="0"/>
              <a:t> and </a:t>
            </a:r>
            <a:r>
              <a:rPr lang="en-US" dirty="0" err="1"/>
              <a:t>eQTL</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8640"/>
            <a:ext cx="10515600" cy="2239329"/>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92672833"/>
              </p:ext>
            </p:extLst>
          </p:nvPr>
        </p:nvGraphicFramePr>
        <p:xfrm>
          <a:off x="838200" y="1097280"/>
          <a:ext cx="10515600" cy="5194300"/>
        </p:xfrm>
        <a:graphic>
          <a:graphicData uri="http://schemas.openxmlformats.org/drawingml/2006/table">
            <a:tbl>
              <a:tblPr firstRow="1" bandRow="1">
                <a:tableStyleId>{5C22544A-7EE6-4342-B048-85BDC9FD1C3A}</a:tableStyleId>
              </a:tblPr>
              <a:tblGrid>
                <a:gridCol w="1486989">
                  <a:extLst>
                    <a:ext uri="{9D8B030D-6E8A-4147-A177-3AD203B41FA5}">
                      <a16:colId xmlns:a16="http://schemas.microsoft.com/office/drawing/2014/main" val="8756346"/>
                    </a:ext>
                  </a:extLst>
                </a:gridCol>
                <a:gridCol w="5738948">
                  <a:extLst>
                    <a:ext uri="{9D8B030D-6E8A-4147-A177-3AD203B41FA5}">
                      <a16:colId xmlns:a16="http://schemas.microsoft.com/office/drawing/2014/main" val="3701625291"/>
                    </a:ext>
                  </a:extLst>
                </a:gridCol>
                <a:gridCol w="1680754">
                  <a:extLst>
                    <a:ext uri="{9D8B030D-6E8A-4147-A177-3AD203B41FA5}">
                      <a16:colId xmlns:a16="http://schemas.microsoft.com/office/drawing/2014/main" val="2289324825"/>
                    </a:ext>
                  </a:extLst>
                </a:gridCol>
                <a:gridCol w="566058">
                  <a:extLst>
                    <a:ext uri="{9D8B030D-6E8A-4147-A177-3AD203B41FA5}">
                      <a16:colId xmlns:a16="http://schemas.microsoft.com/office/drawing/2014/main" val="14541980"/>
                    </a:ext>
                  </a:extLst>
                </a:gridCol>
                <a:gridCol w="1042851">
                  <a:extLst>
                    <a:ext uri="{9D8B030D-6E8A-4147-A177-3AD203B41FA5}">
                      <a16:colId xmlns:a16="http://schemas.microsoft.com/office/drawing/2014/main" val="840097387"/>
                    </a:ext>
                  </a:extLst>
                </a:gridCol>
              </a:tblGrid>
              <a:tr h="370840">
                <a:tc>
                  <a:txBody>
                    <a:bodyPr/>
                    <a:lstStyle/>
                    <a:p>
                      <a:pPr algn="l" fontAlgn="b"/>
                      <a:r>
                        <a:rPr lang="en-GB" sz="1800" u="none" strike="noStrike" dirty="0">
                          <a:effectLst/>
                        </a:rPr>
                        <a:t>Name</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Website</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Design</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N</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Institution</a:t>
                      </a:r>
                      <a:endParaRPr lang="en-GB" sz="18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70840">
                <a:tc>
                  <a:txBody>
                    <a:bodyPr/>
                    <a:lstStyle/>
                    <a:p>
                      <a:pPr algn="l" fontAlgn="ctr"/>
                      <a:r>
                        <a:rPr lang="en-GB" sz="1200" u="none" strike="noStrike" dirty="0">
                          <a:effectLst/>
                        </a:rPr>
                        <a:t>NSPHS</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www.ncbi.nlm.nih.gov/pubmed/20568910</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Sweden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866</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Uppsala</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639973985"/>
                  </a:ext>
                </a:extLst>
              </a:tr>
              <a:tr h="370840">
                <a:tc>
                  <a:txBody>
                    <a:bodyPr/>
                    <a:lstStyle/>
                    <a:p>
                      <a:pPr algn="l" fontAlgn="ctr"/>
                      <a:r>
                        <a:rPr lang="en-GB" sz="1200" u="none" strike="noStrike" dirty="0" err="1">
                          <a:effectLst/>
                        </a:rPr>
                        <a:t>Pfizer.trials</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www.pfizer.com</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rheumatoid</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185</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Pfizer</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497163205"/>
                  </a:ext>
                </a:extLst>
              </a:tr>
              <a:tr h="370840">
                <a:tc>
                  <a:txBody>
                    <a:bodyPr/>
                    <a:lstStyle/>
                    <a:p>
                      <a:pPr algn="l" fontAlgn="ctr"/>
                      <a:r>
                        <a:rPr lang="en-GB" sz="1200" u="none" strike="noStrike" dirty="0">
                          <a:effectLst/>
                        </a:rPr>
                        <a:t>STABILITY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https://clinicaltrials.gov/ct2/show/NCT00799903</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a:effectLst/>
                        </a:rPr>
                        <a:t>atherosclerosis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2951</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Uppsala</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4291240656"/>
                  </a:ext>
                </a:extLst>
              </a:tr>
              <a:tr h="370840">
                <a:tc>
                  <a:txBody>
                    <a:bodyPr/>
                    <a:lstStyle/>
                    <a:p>
                      <a:pPr algn="l" fontAlgn="ctr"/>
                      <a:r>
                        <a:rPr lang="en-GB" sz="1200" u="none" strike="noStrike" dirty="0">
                          <a:effectLst/>
                        </a:rPr>
                        <a:t>STANLEY swe6</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www.ki.se/meb/stanleyswebic-studien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bipolar, depression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300</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70840">
                <a:tc>
                  <a:txBody>
                    <a:bodyPr/>
                    <a:lstStyle/>
                    <a:p>
                      <a:pPr algn="l" fontAlgn="ctr"/>
                      <a:r>
                        <a:rPr lang="en-GB" sz="1200" u="none" strike="noStrike">
                          <a:effectLst/>
                        </a:rPr>
                        <a:t>STANLEY lah1</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www.ki.se/meb/stanleyswebic-studien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bipolar, depression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344</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70840">
                <a:tc>
                  <a:txBody>
                    <a:bodyPr/>
                    <a:lstStyle/>
                    <a:p>
                      <a:pPr algn="l" fontAlgn="ctr"/>
                      <a:r>
                        <a:rPr lang="en-GB" sz="1200" u="none" strike="noStrike">
                          <a:effectLst/>
                        </a:rPr>
                        <a:t>BioFinder</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http://biofinder.se</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dementia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1496</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370840">
                <a:tc>
                  <a:txBody>
                    <a:bodyPr/>
                    <a:lstStyle/>
                    <a:p>
                      <a:pPr algn="l" fontAlgn="ctr"/>
                      <a:r>
                        <a:rPr lang="en-GB" sz="1200" u="none" strike="noStrike">
                          <a:effectLst/>
                        </a:rPr>
                        <a:t>COMBINE.RECOMBINE</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www.combinesweden.se/</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rheumatoid</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860</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370840">
                <a:tc>
                  <a:txBody>
                    <a:bodyPr/>
                    <a:lstStyle/>
                    <a:p>
                      <a:pPr algn="l" fontAlgn="ctr"/>
                      <a:r>
                        <a:rPr lang="en-GB" sz="1200" u="none" strike="noStrike">
                          <a:effectLst/>
                        </a:rPr>
                        <a:t>Estonian Biobank</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www.geenivaramu.ee/en/access-biobank </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Estonia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487</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Tartu</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751266887"/>
                  </a:ext>
                </a:extLst>
              </a:tr>
              <a:tr h="370840">
                <a:tc>
                  <a:txBody>
                    <a:bodyPr/>
                    <a:lstStyle/>
                    <a:p>
                      <a:pPr algn="l" fontAlgn="ctr"/>
                      <a:r>
                        <a:rPr lang="en-GB" sz="1200" u="none" strike="noStrike">
                          <a:effectLst/>
                        </a:rPr>
                        <a:t>INTERVAL</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www.intervalstudy.org.uk/</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blood donors England</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4902</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Cambridge</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76051051"/>
                  </a:ext>
                </a:extLst>
              </a:tr>
              <a:tr h="370840">
                <a:tc>
                  <a:txBody>
                    <a:bodyPr/>
                    <a:lstStyle/>
                    <a:p>
                      <a:pPr algn="l" fontAlgn="ctr"/>
                      <a:r>
                        <a:rPr lang="en-GB" sz="1200" u="none" strike="noStrike">
                          <a:effectLst/>
                        </a:rPr>
                        <a:t>KORA F4</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https://www.ncbi.nlm.nih.gov/pubmed/16032513/</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Germany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1064</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Helmholz</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1243972382"/>
                  </a:ext>
                </a:extLst>
              </a:tr>
              <a:tr h="370840">
                <a:tc>
                  <a:txBody>
                    <a:bodyPr/>
                    <a:lstStyle/>
                    <a:p>
                      <a:pPr algn="l" fontAlgn="ctr"/>
                      <a:r>
                        <a:rPr lang="en-GB" sz="1200" u="none" strike="noStrike">
                          <a:effectLst/>
                        </a:rPr>
                        <a:t>ORCADES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https://www.ed.ac.uk/usher/molecular-epidemiology/our-studies/the-orkney-complex-disease-study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isolate Orkney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981</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Edinburgh</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454562012"/>
                  </a:ext>
                </a:extLst>
              </a:tr>
              <a:tr h="370840">
                <a:tc>
                  <a:txBody>
                    <a:bodyPr/>
                    <a:lstStyle/>
                    <a:p>
                      <a:pPr algn="l" fontAlgn="ctr"/>
                      <a:r>
                        <a:rPr lang="en-GB" sz="1200" u="none" strike="noStrike">
                          <a:effectLst/>
                        </a:rPr>
                        <a:t>VIS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a:effectLst/>
                        </a:rPr>
                        <a:t>https://www.ed.ac.uk/usher/molecular-epidemiology/our-studies/croatian-studies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isolate Croatia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899</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Edinburgh</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918708248"/>
                  </a:ext>
                </a:extLst>
              </a:tr>
              <a:tr h="370840">
                <a:tc>
                  <a:txBody>
                    <a:bodyPr/>
                    <a:lstStyle/>
                    <a:p>
                      <a:pPr algn="l" fontAlgn="ctr"/>
                      <a:r>
                        <a:rPr lang="en-GB" sz="1200" u="none" strike="noStrike">
                          <a:effectLst/>
                        </a:rPr>
                        <a:t>Total</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15335</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Study design</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Proteins</a:t>
            </a:r>
            <a:r>
              <a:rPr lang="en-GB" altLang="en-US" dirty="0">
                <a:latin typeface="Arial" charset="0"/>
              </a:rPr>
              <a:t>. inverse normal transformed </a:t>
            </a:r>
            <a:r>
              <a:rPr lang="en-GB" altLang="en-US" dirty="0" err="1" smtClean="0">
                <a:latin typeface="Arial" charset="0"/>
              </a:rPr>
              <a:t>Olink</a:t>
            </a:r>
            <a:r>
              <a:rPr lang="en-GB" altLang="en-US" dirty="0" smtClean="0">
                <a:latin typeface="Arial" charset="0"/>
              </a:rPr>
              <a:t>/inflammation.</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 </a:t>
            </a: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significance 5e-8/92</a:t>
            </a:r>
            <a:r>
              <a:rPr lang="en-GB" altLang="en-US" dirty="0" smtClean="0">
                <a:latin typeface="Arial" charset="0"/>
                <a:ea typeface="SimSun" pitchFamily="2" charset="-122"/>
              </a:rPr>
              <a:t>.</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OPG/TNFSF14</a:t>
            </a:r>
          </a:p>
          <a:p>
            <a:r>
              <a:rPr lang="en-GB" dirty="0"/>
              <a:t>Switch to SNPTEST on transformed measurement ~ age+sex+PC1-PC5</a:t>
            </a:r>
          </a:p>
          <a:p>
            <a:r>
              <a:rPr lang="en-GB" dirty="0"/>
              <a:t>Exclusion of six related individuals</a:t>
            </a:r>
          </a:p>
          <a:p>
            <a:r>
              <a:rPr lang="en-GB" dirty="0"/>
              <a:t>INFO score was compared between SNPTEST and </a:t>
            </a:r>
            <a:r>
              <a:rPr lang="en-GB" dirty="0" err="1"/>
              <a:t>qctool</a:t>
            </a:r>
            <a:r>
              <a:rPr lang="en-GB" dirty="0"/>
              <a:t> –</a:t>
            </a:r>
            <a:r>
              <a:rPr lang="en-GB" dirty="0" err="1"/>
              <a:t>snp</a:t>
            </a:r>
            <a:r>
              <a:rPr lang="en-GB" dirty="0"/>
              <a:t>-stats</a:t>
            </a:r>
          </a:p>
          <a:p>
            <a:r>
              <a:rPr lang="en-GB" dirty="0"/>
              <a:t>Final sample size N=1,064</a:t>
            </a:r>
          </a:p>
          <a:p>
            <a:r>
              <a:rPr lang="en-GB" dirty="0"/>
              <a:t>Several disruptions on cardio/TRYGGVE and FGF.5 for #SNPs</a:t>
            </a:r>
          </a:p>
        </p:txBody>
      </p:sp>
    </p:spTree>
    <p:extLst>
      <p:ext uri="{BB962C8B-B14F-4D97-AF65-F5344CB8AC3E}">
        <p14:creationId xmlns:p14="http://schemas.microsoft.com/office/powerpoint/2010/main" val="2298769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Details for METAL</a:t>
            </a:r>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(could be compared with </a:t>
            </a:r>
            <a:r>
              <a:rPr lang="en-GB" dirty="0" err="1"/>
              <a:t>p/N</a:t>
            </a:r>
            <a:r>
              <a:rPr lang="en-GB" dirty="0"/>
              <a:t> counterpart).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meta-analysis</a:t>
            </a:r>
            <a:endParaRPr lang="en-GB" b="1" dirty="0"/>
          </a:p>
        </p:txBody>
      </p:sp>
      <p:sp>
        <p:nvSpPr>
          <p:cNvPr id="3" name="Content Placeholder 2"/>
          <p:cNvSpPr>
            <a:spLocks noGrp="1"/>
          </p:cNvSpPr>
          <p:nvPr>
            <p:ph idx="1"/>
          </p:nvPr>
        </p:nvSpPr>
        <p:spPr/>
        <p:txBody>
          <a:bodyPr/>
          <a:lstStyle/>
          <a:p>
            <a:r>
              <a:rPr lang="en-GB" dirty="0"/>
              <a:t>QCGWAS only desirable for small (esp. problematic) number of proteins.</a:t>
            </a:r>
          </a:p>
          <a:p>
            <a:r>
              <a:rPr lang="en-GB" dirty="0"/>
              <a:t>Manhattan plots were produced for each protein from each cohort.</a:t>
            </a:r>
          </a:p>
          <a:p>
            <a:r>
              <a:rPr lang="en-GB" dirty="0"/>
              <a:t>It indicates that </a:t>
            </a:r>
            <a:r>
              <a:rPr lang="en-GB" dirty="0" err="1"/>
              <a:t>sumstats</a:t>
            </a:r>
            <a:r>
              <a:rPr lang="en-GB" dirty="0"/>
              <a:t> are generally satisfactory.</a:t>
            </a:r>
          </a:p>
        </p:txBody>
      </p:sp>
    </p:spTree>
    <p:extLst>
      <p:ext uri="{BB962C8B-B14F-4D97-AF65-F5344CB8AC3E}">
        <p14:creationId xmlns:p14="http://schemas.microsoft.com/office/powerpoint/2010/main" val="1815722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plots</a:t>
            </a:r>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Q-Q plot</a:t>
            </a:r>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1035</TotalTime>
  <Words>1227</Words>
  <Application>Microsoft Office PowerPoint</Application>
  <PresentationFormat>Widescreen</PresentationFormat>
  <Paragraphs>225</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SimSun</vt:lpstr>
      <vt:lpstr>Arial</vt:lpstr>
      <vt:lpstr>Calibri</vt:lpstr>
      <vt:lpstr>Calibri Light</vt:lpstr>
      <vt:lpstr>Verdana</vt:lpstr>
      <vt:lpstr>Office Theme</vt:lpstr>
      <vt:lpstr>Genomic architecture of inflammatory proteins</vt:lpstr>
      <vt:lpstr>Introduction</vt:lpstr>
      <vt:lpstr>Study information</vt:lpstr>
      <vt:lpstr>Study design</vt:lpstr>
      <vt:lpstr>Association analysis for KORA</vt:lpstr>
      <vt:lpstr>Details for METAL</vt:lpstr>
      <vt:lpstr>Quality control of meta-analysis</vt:lpstr>
      <vt:lpstr>Manhattan plots</vt:lpstr>
      <vt:lpstr>Q-Q plot</vt:lpstr>
      <vt:lpstr>Busy example of IFN.gamma ylim=c(0,25)</vt:lpstr>
      <vt:lpstr>Near-independent signals</vt:lpstr>
      <vt:lpstr>Associate information on LLOD</vt:lpstr>
      <vt:lpstr>Busy Manhattan plots and % (above LLOD)</vt:lpstr>
      <vt:lpstr>Results</vt:lpstr>
      <vt:lpstr>IFN.gamma  from &gt;1,000 signals to none</vt:lpstr>
      <vt:lpstr>OPG Manhattan plot</vt:lpstr>
      <vt:lpstr>OPG Q-Q plot</vt:lpstr>
      <vt:lpstr>OPG regional plot (chr8)</vt:lpstr>
      <vt:lpstr>OPG forest plot (chr8)</vt:lpstr>
      <vt:lpstr>OPG forest plot (chr17)</vt:lpstr>
      <vt:lpstr>410 Signals</vt:lpstr>
      <vt:lpstr>Annotation through PhenoScanner</vt:lpstr>
      <vt:lpstr>Conclusion</vt:lpstr>
      <vt:lpstr>Outlook of analysis</vt:lpstr>
      <vt:lpstr>Landmarks</vt:lpstr>
      <vt:lpstr>On next steps (29/11/18)</vt:lpstr>
      <vt:lpstr>Points from discussion (8/3/19)</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478</cp:revision>
  <dcterms:created xsi:type="dcterms:W3CDTF">2018-11-11T14:47:16Z</dcterms:created>
  <dcterms:modified xsi:type="dcterms:W3CDTF">2019-05-02T15:41:20Z</dcterms:modified>
</cp:coreProperties>
</file>